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6" r:id="rId7"/>
    <p:sldId id="264" r:id="rId8"/>
    <p:sldId id="267" r:id="rId9"/>
    <p:sldId id="265" r:id="rId10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0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F51352-5899-4622-A285-75AE3C7D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EA4A2B-794B-408F-9202-408657D3E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2CB9C0-56E3-4A85-BC45-713A3B60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C1638B-DC9C-4946-BD1C-76246602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7E886D-0C78-4D45-930E-5D58BD81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73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B71895-9C0E-4846-9C58-38EFACAB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80093CC-BFDD-4E54-BBA1-5E0325061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7E25C5-6961-4EF2-8427-F6DBB9DF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C1FD99-79AE-42A0-9606-8EDCAD16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11945C-2AE7-4E62-9A80-29ACE9B4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5BADE93-6DFF-44DC-B7B5-8DA02CC70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F2A5931-BC57-4077-8082-D77D68B2F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094B67-BAA7-470C-BBFA-3480B5FC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7AD677F-D715-4ABC-9E04-61D101DF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1DB142-982F-467C-B686-11020BDB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37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1BCF99-BD24-4FC5-A496-60F3007C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3F80C3C-9011-4F9B-8C23-68AA6916F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FC5B7B-AD7D-485F-A473-12CE930E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075C216-E26A-45F3-9192-4A47F570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D56C30-5B66-48BD-A0DD-8CC8DCD8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15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A46C9C-8277-4752-B856-5465686D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3627E4-8788-4CC3-9402-74DCD6FB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051023-4090-4116-9D43-4DAF19F5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3EE1A8-A624-4408-8C4F-179F3F70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D91B30-BD0F-44C2-8285-F6216F4C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9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03606-B8C9-45B6-AB25-5987B759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B187167-EBF1-4BF0-8EA9-7F424F7B3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5C72C27-E190-49A0-A49A-BE2DC4585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447535D-885E-4B60-98D4-F78512AA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E7F0FC0-1133-445F-960D-BE815257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4273953-9750-4412-826D-47E9304F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0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19EBA-4526-4414-AB8B-4B84336D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F3F01FF-C33F-44D7-B8E0-644D7353C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FF998A4-265E-4B08-9FFD-3AF5BA42E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309C043-2025-48E6-81F3-A709D6435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29226C7-76C8-4713-84FB-1C5A709FE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A97C831-D423-466F-9167-96A66381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E4F0FB-C797-4C77-92C6-0D97F0AD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D51A262-050B-4DC8-B9FE-ADB55AFF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88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ED9882-7ECB-488E-8B0B-9064D8A8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76FEB52-F0EB-42A1-A771-4EAD2C64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E9AF87E-D9DE-4993-8DED-2988A1FB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8E561CF-11B5-4BB9-B565-3725C23C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4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103F304-6170-435A-8842-DEF7A635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0933E51-BCF5-46C6-B532-0C3D0303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41FA96A-40BB-4F34-87E1-0D7D6941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60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9448DE-1B56-4E90-9028-8E65156F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24C5327-B947-47D1-93A6-E923EBB7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ED4C7C4-3A19-47B0-B180-A40024984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9B3EB62-80BA-45F0-8D83-AD69566B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93BE470-DF39-4DF4-89BC-7E16EAF3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A02EFA1-17E1-4152-9E5A-E8494803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99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1782CD-CB4B-4C8B-A7CB-A01DB519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7DDEF29-190A-48E1-8B67-EACDE1355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D4C3F8D-86F5-4273-85B1-4CF90EE4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AE43FDD-1E92-478E-9754-896D092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8DD87D6-1754-4B69-8D03-BEB15DA9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1D76C55-3A54-4C10-A781-1CB78A2A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41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5F2C7DA-8820-4374-9C21-4246D04A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260CC86-E605-467E-9DC4-D156015D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57B8BD-846A-40BB-A3A2-A58FD1DDA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D9AB-7CF2-41DA-BAA0-F57E2EBEAB9A}" type="datetimeFigureOut">
              <a:rPr lang="es-ES" smtClean="0"/>
              <a:pPr/>
              <a:t>09/04/2019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3C8745-AF23-4278-BAD6-FF7E87F67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3FD7E4-64A4-4A3A-8242-D763B2E67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64FC-DDBF-4708-B78B-BEACC4506C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77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20897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Presentación</a:t>
            </a:r>
            <a:b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Grupo de Trabajo</a:t>
            </a:r>
            <a:b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Vehículo Conectado y Autónomo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725F215-92CC-1E4C-ABB6-D1780BEF5A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48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3EEE81-46E1-49EC-8E9B-2B8496C682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7987" y="1425883"/>
            <a:ext cx="446722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68" y="39515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Contexto Actual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53AF7B-7863-4364-B7E7-7508FA5DFA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522" y="3262489"/>
            <a:ext cx="4227471" cy="234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FD0345B1-204A-4745-9C44-FE7C21AFE9B8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253D59F-C42E-42A5-B09C-34C04DECFB76}"/>
              </a:ext>
            </a:extLst>
          </p:cNvPr>
          <p:cNvSpPr txBox="1">
            <a:spLocks/>
          </p:cNvSpPr>
          <p:nvPr/>
        </p:nvSpPr>
        <p:spPr>
          <a:xfrm>
            <a:off x="169468" y="2087294"/>
            <a:ext cx="5055676" cy="3232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Revolución industrial 4.0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/ transformación digital de todos los sectores de actividad económica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Entornos urbanos con 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necesidades más sofisticadas de movilidad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(eléctrico, autónomo, compartido)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Preocupación creciente por la 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seguridad física y la huella de carbono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del transporte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Relevancia de cuestiones relativas a la 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ciberseguridad y privacidad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 datos</a:t>
            </a:r>
          </a:p>
          <a:p>
            <a:pPr algn="l"/>
            <a:endParaRPr lang="es-ES" sz="2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Casos de uso del 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nuevo estándar 5G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 comunicaciones móviles centrados en el mundo del automóvil</a:t>
            </a:r>
          </a:p>
          <a:p>
            <a:pPr algn="l"/>
            <a:endParaRPr lang="es-ES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89BB5AD-6859-C344-AFB8-2D40D266CE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484EB1D-884C-4FD0-9215-534B274DE96E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342410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 vehículo conectado al vehículo autónomo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D5BD0D8-BE57-4782-AE11-C1FA1851DF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B7C012-D184-4CB3-8858-9B923F6BA6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063" y="966291"/>
            <a:ext cx="4059135" cy="234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F92B4F9-79A1-4717-AB43-E1672BD625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578" y="3512573"/>
            <a:ext cx="4495258" cy="2157544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5ADE7D6-B5F7-2140-A0C8-FD1BA69AE39D}"/>
              </a:ext>
            </a:extLst>
          </p:cNvPr>
          <p:cNvSpPr txBox="1">
            <a:spLocks/>
          </p:cNvSpPr>
          <p:nvPr/>
        </p:nvSpPr>
        <p:spPr>
          <a:xfrm>
            <a:off x="5758069" y="2133205"/>
            <a:ext cx="6292417" cy="2003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defRPr>
            </a:lvl1pPr>
          </a:lstStyle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comunicación entre el vehículo y su entorno (V2X) </a:t>
            </a:r>
            <a:r>
              <a:rPr lang="es-ES" dirty="0"/>
              <a:t>es clave para alcanzar el nivel 5 de autonomía</a:t>
            </a:r>
          </a:p>
          <a:p>
            <a:endParaRPr lang="es-ES" dirty="0"/>
          </a:p>
          <a:p>
            <a:r>
              <a:rPr lang="es-ES" dirty="0"/>
              <a:t>Las </a:t>
            </a:r>
            <a:r>
              <a:rPr lang="es-ES" b="1" dirty="0"/>
              <a:t>economías de escala </a:t>
            </a:r>
            <a:r>
              <a:rPr lang="es-ES" dirty="0"/>
              <a:t>son fundamentales en el sector de la automoción: necesidad de consenso y estándares</a:t>
            </a:r>
          </a:p>
          <a:p>
            <a:endParaRPr lang="es-ES" dirty="0"/>
          </a:p>
          <a:p>
            <a:r>
              <a:rPr lang="es-ES" dirty="0"/>
              <a:t>El vehículo se </a:t>
            </a:r>
            <a:r>
              <a:rPr lang="es-ES" b="1" dirty="0"/>
              <a:t>conecta actualmente a una nube de servicios </a:t>
            </a:r>
            <a:r>
              <a:rPr lang="es-ES" dirty="0"/>
              <a:t>de valor añadido, pero falta consenso en mecanismos de vehículo a vehículo (V2V) y vehículo a infraestructura (V2I)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AC747B-5F56-6341-9D85-0DA3064688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9758" y="3564764"/>
            <a:ext cx="4829063" cy="24669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C6597A4-E4D0-EF40-A937-894A01ABE6C2}"/>
              </a:ext>
            </a:extLst>
          </p:cNvPr>
          <p:cNvSpPr txBox="1"/>
          <p:nvPr/>
        </p:nvSpPr>
        <p:spPr>
          <a:xfrm>
            <a:off x="6278336" y="6030079"/>
            <a:ext cx="28003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bg2">
                    <a:lumMod val="50000"/>
                  </a:schemeClr>
                </a:solidFill>
              </a:rPr>
              <a:t>Fuente: </a:t>
            </a:r>
            <a:r>
              <a:rPr lang="es-ES" sz="600" dirty="0" err="1">
                <a:solidFill>
                  <a:schemeClr val="bg2">
                    <a:lumMod val="50000"/>
                  </a:schemeClr>
                </a:solidFill>
              </a:rPr>
              <a:t>Qualcomm</a:t>
            </a:r>
            <a:endParaRPr lang="es-ES" sz="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A2EC077-E47B-45FB-97E5-1F2D51F25224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195614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Comunicaciones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5C95F97-1EF4-4503-A3F4-3C48DCC4B9E3}"/>
              </a:ext>
            </a:extLst>
          </p:cNvPr>
          <p:cNvPicPr/>
          <p:nvPr/>
        </p:nvPicPr>
        <p:blipFill rotWithShape="1">
          <a:blip r:embed="rId2" cstate="print"/>
          <a:srcRect b="31293"/>
          <a:stretch/>
        </p:blipFill>
        <p:spPr>
          <a:xfrm>
            <a:off x="470452" y="1073727"/>
            <a:ext cx="11251095" cy="471054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2BFB50C-67C6-934F-8D66-6D87D4CDF6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F551E82-ABA7-4577-B9BF-0D6AA46521EE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8742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qué esta Iniciativa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GdT</a:t>
            </a:r>
            <a:endParaRPr lang="es-E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8EBCAC1-C42C-4FAA-B102-D2A684C82BA2}"/>
              </a:ext>
            </a:extLst>
          </p:cNvPr>
          <p:cNvSpPr txBox="1">
            <a:spLocks/>
          </p:cNvSpPr>
          <p:nvPr/>
        </p:nvSpPr>
        <p:spPr>
          <a:xfrm>
            <a:off x="516412" y="3796641"/>
            <a:ext cx="6179127" cy="1465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Entendemos que el Ingeniero de Telecomunicación debe liderar naturalmente los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aspectos tecnológicos de la comunicación segura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 los vehículos con su entorno.</a:t>
            </a:r>
          </a:p>
          <a:p>
            <a:pPr algn="l"/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Debido a la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heterogeneidad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la cadena de valor del coche </a:t>
            </a:r>
            <a:r>
              <a:rPr lang="es-ES" sz="18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autónomo&amp;conectado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el COIT puede y debe ser un elemento unificador desde su posición de neutralidad.</a:t>
            </a:r>
          </a:p>
          <a:p>
            <a:pPr algn="l"/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Dada su amplia presencia en distintos sectores económicos, el Ingeniero de Telecomunicación está especialmente capacitado para 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dar una visión multidisciplinar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6FC6E582-F4DC-452F-A271-9E8B6AB770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1842" y="1398339"/>
            <a:ext cx="4913067" cy="4395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A3BFB28-617A-134B-A2F2-DE5F2F5E1F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76439E8-99F5-4449-A7B1-2EE2ECFED9DE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1760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Qué objetivos tiene el </a:t>
            </a:r>
            <a:r>
              <a:rPr lang="es-ES" sz="40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GdT</a:t>
            </a:r>
            <a:endParaRPr lang="es-ES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C2D5E1AD-3BEA-4816-AABA-41C14DA26D54}"/>
              </a:ext>
            </a:extLst>
          </p:cNvPr>
          <p:cNvSpPr txBox="1">
            <a:spLocks/>
          </p:cNvSpPr>
          <p:nvPr/>
        </p:nvSpPr>
        <p:spPr>
          <a:xfrm>
            <a:off x="6585527" y="2787597"/>
            <a:ext cx="5469846" cy="1465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Comunicaciones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asociadas a V2X en ámbitos de estandarización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Seguridad de la información /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ciberseguridad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Protección de datos /privacidad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684421F8-D4AC-4840-A1D5-0778AD8A3176}"/>
              </a:ext>
            </a:extLst>
          </p:cNvPr>
          <p:cNvSpPr/>
          <p:nvPr/>
        </p:nvSpPr>
        <p:spPr>
          <a:xfrm>
            <a:off x="349576" y="2587934"/>
            <a:ext cx="5227781" cy="3017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35343BF6-334F-4144-BCF1-DDC9F81119F8}"/>
              </a:ext>
            </a:extLst>
          </p:cNvPr>
          <p:cNvSpPr/>
          <p:nvPr/>
        </p:nvSpPr>
        <p:spPr>
          <a:xfrm>
            <a:off x="6336145" y="2539141"/>
            <a:ext cx="5227782" cy="3161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4737630-0D2A-4239-9004-BF44B9775134}"/>
              </a:ext>
            </a:extLst>
          </p:cNvPr>
          <p:cNvSpPr/>
          <p:nvPr/>
        </p:nvSpPr>
        <p:spPr>
          <a:xfrm>
            <a:off x="6724072" y="2354476"/>
            <a:ext cx="20042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 de estudio: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08F557D-1A2C-4A15-97B9-C4B2EB206059}"/>
              </a:ext>
            </a:extLst>
          </p:cNvPr>
          <p:cNvSpPr/>
          <p:nvPr/>
        </p:nvSpPr>
        <p:spPr>
          <a:xfrm>
            <a:off x="687303" y="2354475"/>
            <a:ext cx="207436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al Colegiado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736713BE-E7B2-49EE-8F85-0F978E935C2D}"/>
              </a:ext>
            </a:extLst>
          </p:cNvPr>
          <p:cNvSpPr txBox="1">
            <a:spLocks/>
          </p:cNvSpPr>
          <p:nvPr/>
        </p:nvSpPr>
        <p:spPr>
          <a:xfrm>
            <a:off x="498763" y="4234830"/>
            <a:ext cx="5044459" cy="1465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Potenciar un entorno de discusión, mediante la utilización de redes sociales y entornos colaborativos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Fomentar iniciativas de investigación académica y formación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Impulsar el emprendimiento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Llegar a alianzas con actores claves del sector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B272E61-4FE2-450A-82AC-42C7B8BB4F57}"/>
              </a:ext>
            </a:extLst>
          </p:cNvPr>
          <p:cNvSpPr/>
          <p:nvPr/>
        </p:nvSpPr>
        <p:spPr>
          <a:xfrm>
            <a:off x="498763" y="1255838"/>
            <a:ext cx="11065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Dentro de este contexto multidimensional del vehículo conectado,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el </a:t>
            </a:r>
            <a:r>
              <a:rPr lang="es-ES" b="1" dirty="0" err="1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GdT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 debe generar opinión, abordar aspectos técnicos, estratégicos, regulatorios y de seguridad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desde la perspectiva de los ingenieros de telecomunicación y de los profesionales TIC en su amplio espectro.  El enfoque lo hemos dividido en dos áreas principales: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548ACA67-0D0F-8A44-8C23-EEB9DE9F95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FA4B6D5A-932C-43FD-AF8B-EBFB73891031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28359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Vehículo autónomo y 5G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218D0D0-FFCE-FF48-B5B3-BB78BD5EB4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0715973-AD56-420B-A0A4-3FA1D80126ED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86ACA2F7-4769-4625-AB99-1FEA3759AC23}"/>
              </a:ext>
            </a:extLst>
          </p:cNvPr>
          <p:cNvSpPr txBox="1">
            <a:spLocks/>
          </p:cNvSpPr>
          <p:nvPr/>
        </p:nvSpPr>
        <p:spPr>
          <a:xfrm>
            <a:off x="132522" y="1660439"/>
            <a:ext cx="11318450" cy="1465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¿Es posible la generalización del uso de vehículos autónomos sin el apoyo de 5G?</a:t>
            </a:r>
          </a:p>
          <a:p>
            <a:pPr algn="l"/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Los diversos estudios realizados por asociaciones como 5GAA indican que el rendimiento obtenido por C-V2X R-14 es mejor que V2X (IEEE802.11)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Las características de velocidad, ancho de banda, no latencia y Edge Computing son elementos imprescindibles para el vehículo autónomo</a:t>
            </a:r>
          </a:p>
          <a:p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es-ES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0EEF79-8128-4D10-81C7-6298CC9E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0" y="2587984"/>
            <a:ext cx="5209241" cy="31201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2612678-1CBC-4210-B1EF-180F0CF95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507" y="2719585"/>
            <a:ext cx="5639971" cy="29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Ciberseguridad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5928A4C-E02E-B84E-910A-1AD2296039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result for dibujos simples de coches en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836" y="2241080"/>
            <a:ext cx="4762500" cy="23050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3684" y="1448992"/>
            <a:ext cx="742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7860" y="1016944"/>
            <a:ext cx="742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4044" y="872928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0228" y="1088952"/>
            <a:ext cx="70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6332" y="1448992"/>
            <a:ext cx="6096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 de flecha"/>
          <p:cNvCxnSpPr/>
          <p:nvPr/>
        </p:nvCxnSpPr>
        <p:spPr>
          <a:xfrm>
            <a:off x="2919788" y="2313088"/>
            <a:ext cx="720080" cy="648072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911676" y="1953048"/>
            <a:ext cx="1268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Factory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installed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alarms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17 Conector recto de flecha"/>
          <p:cNvCxnSpPr>
            <a:stCxn id="19" idx="2"/>
          </p:cNvCxnSpPr>
          <p:nvPr/>
        </p:nvCxnSpPr>
        <p:spPr>
          <a:xfrm>
            <a:off x="4057898" y="1982665"/>
            <a:ext cx="518074" cy="76247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374184" y="1521000"/>
            <a:ext cx="1367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Rear-view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and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Side-view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cameras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flipH="1">
            <a:off x="6088140" y="1953048"/>
            <a:ext cx="1008112" cy="86409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808220" y="1665016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Airbags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5224044" y="1953048"/>
            <a:ext cx="216024" cy="158417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936012" y="1448992"/>
            <a:ext cx="1225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Antilock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braking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System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(ABS)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6808220" y="2457104"/>
            <a:ext cx="1224136" cy="648072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168260" y="1953048"/>
            <a:ext cx="163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Global position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system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(GPS)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Navigation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7009" y="5366475"/>
            <a:ext cx="514747" cy="72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0002" y="4834473"/>
            <a:ext cx="540877" cy="5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32356" y="5121400"/>
            <a:ext cx="667122" cy="66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0028" y="5744134"/>
            <a:ext cx="659890" cy="5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8180" y="5740960"/>
            <a:ext cx="619111" cy="53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40468" y="4139742"/>
            <a:ext cx="655861" cy="62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3745041" y="5049392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Smartphone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Apps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3279828" y="3249192"/>
            <a:ext cx="864096" cy="115212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2427102" y="4401320"/>
            <a:ext cx="128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Remote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key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Passive-key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entry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V="1">
            <a:off x="4215932" y="3033168"/>
            <a:ext cx="432048" cy="2088232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4786660" y="5091783"/>
            <a:ext cx="133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OBD-II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On-Board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Diagnostic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System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7" name="36 Conector recto de flecha"/>
          <p:cNvCxnSpPr>
            <a:stCxn id="36" idx="0"/>
          </p:cNvCxnSpPr>
          <p:nvPr/>
        </p:nvCxnSpPr>
        <p:spPr>
          <a:xfrm flipV="1">
            <a:off x="5456652" y="3177185"/>
            <a:ext cx="487472" cy="191459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125556" y="5123141"/>
            <a:ext cx="1397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ADAS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Advanced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Driver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Assistance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Systems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38 Conector recto de flecha"/>
          <p:cNvCxnSpPr>
            <a:stCxn id="38" idx="0"/>
          </p:cNvCxnSpPr>
          <p:nvPr/>
        </p:nvCxnSpPr>
        <p:spPr>
          <a:xfrm flipH="1" flipV="1">
            <a:off x="6520188" y="3177184"/>
            <a:ext cx="304278" cy="1945957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7744324" y="4545336"/>
            <a:ext cx="995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ECU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Electronic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ControlUnits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1" name="40 Conector recto de flecha"/>
          <p:cNvCxnSpPr>
            <a:stCxn id="40" idx="0"/>
          </p:cNvCxnSpPr>
          <p:nvPr/>
        </p:nvCxnSpPr>
        <p:spPr>
          <a:xfrm flipH="1" flipV="1">
            <a:off x="7168260" y="3393208"/>
            <a:ext cx="1073925" cy="115212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8464404" y="3610973"/>
            <a:ext cx="162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USB</a:t>
            </a:r>
          </a:p>
          <a:p>
            <a:pPr algn="ctr"/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Interface and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Bluetoth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wireless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1200" b="1" dirty="0" err="1">
                <a:solidFill>
                  <a:schemeClr val="accent5">
                    <a:lumMod val="75000"/>
                  </a:schemeClr>
                </a:solidFill>
              </a:rPr>
              <a:t>networks</a:t>
            </a:r>
            <a:endParaRPr lang="es-ES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3" name="42 Conector recto de flecha"/>
          <p:cNvCxnSpPr>
            <a:stCxn id="42" idx="1"/>
          </p:cNvCxnSpPr>
          <p:nvPr/>
        </p:nvCxnSpPr>
        <p:spPr>
          <a:xfrm flipH="1" flipV="1">
            <a:off x="7168260" y="3249192"/>
            <a:ext cx="1296144" cy="684947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8603955" y="1208234"/>
            <a:ext cx="3574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Cars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previously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offered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features</a:t>
            </a:r>
            <a:endParaRPr lang="es-E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2000" b="1" dirty="0" err="1">
                <a:solidFill>
                  <a:srgbClr val="FF0000"/>
                </a:solidFill>
              </a:rPr>
              <a:t>without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adding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risk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18774" y="3578317"/>
            <a:ext cx="293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New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features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that</a:t>
            </a: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5">
                    <a:lumMod val="75000"/>
                  </a:schemeClr>
                </a:solidFill>
              </a:rPr>
              <a:t>require</a:t>
            </a:r>
            <a:endParaRPr lang="es-E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2000" b="1" dirty="0" err="1">
                <a:solidFill>
                  <a:srgbClr val="FF0000"/>
                </a:solidFill>
              </a:rPr>
              <a:t>Cybersecurity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by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design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CA6FAC49-DFD4-4B17-B13D-8CD51C57DB6C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117749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C29F-6DFA-46C4-92F9-1C2EB33B0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2" y="67060"/>
            <a:ext cx="11251095" cy="69318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Próximos pasos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D4C922B-0516-4053-BE0B-76C75465B33F}"/>
              </a:ext>
            </a:extLst>
          </p:cNvPr>
          <p:cNvCxnSpPr>
            <a:cxnSpLocks/>
          </p:cNvCxnSpPr>
          <p:nvPr/>
        </p:nvCxnSpPr>
        <p:spPr>
          <a:xfrm>
            <a:off x="0" y="732699"/>
            <a:ext cx="12192000" cy="0"/>
          </a:xfrm>
          <a:prstGeom prst="line">
            <a:avLst/>
          </a:prstGeom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6463B4-02AE-4A5C-84F0-81EC64CA19CE}"/>
              </a:ext>
            </a:extLst>
          </p:cNvPr>
          <p:cNvSpPr/>
          <p:nvPr/>
        </p:nvSpPr>
        <p:spPr>
          <a:xfrm>
            <a:off x="2305878" y="3221597"/>
            <a:ext cx="9202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Lanzamiento oficial del grupo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Incorporación de colegiados al “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core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” inicial del grupo, actualmente compuesto por 5 ingenieros de diferentes ámbitos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Lanzamiento de una primera comunicación a la comunidad con los objetivos a corto y a medio plazo, así como la creación de los entornos de colaboración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Alianzas con los principales actores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Participación en los foros de discusión</a:t>
            </a:r>
          </a:p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3BD800F-BE5D-444E-A697-4DC1A8BC1161}"/>
              </a:ext>
            </a:extLst>
          </p:cNvPr>
          <p:cNvSpPr/>
          <p:nvPr/>
        </p:nvSpPr>
        <p:spPr>
          <a:xfrm>
            <a:off x="652568" y="1398339"/>
            <a:ext cx="11086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Consideramos que nuestro primer foco de actuación es la realización de un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mapa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exhaustivo de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tecnologías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comunicación para los tres ámbitos de interacción (V2I, V2V, V2N), destacando a sus principales actores e interrelación entre ellos. </a:t>
            </a:r>
          </a:p>
          <a:p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Para ello los pasos previstos son: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E289974-36C1-A54F-8C4F-054F770ACA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5875851"/>
            <a:ext cx="3829878" cy="828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517B524-7041-4AFA-B084-AA2F490F7D11}"/>
              </a:ext>
            </a:extLst>
          </p:cNvPr>
          <p:cNvSpPr/>
          <p:nvPr/>
        </p:nvSpPr>
        <p:spPr>
          <a:xfrm>
            <a:off x="7971719" y="6289981"/>
            <a:ext cx="38298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chemeClr val="bg2">
                    <a:lumMod val="25000"/>
                  </a:schemeClr>
                </a:solidFill>
              </a:rPr>
              <a:t>Grupo de trabajo del Vehículo Conectado y Autónomo   06/03/2019</a:t>
            </a:r>
          </a:p>
        </p:txBody>
      </p:sp>
    </p:spTree>
    <p:extLst>
      <p:ext uri="{BB962C8B-B14F-4D97-AF65-F5344CB8AC3E}">
        <p14:creationId xmlns:p14="http://schemas.microsoft.com/office/powerpoint/2010/main" val="3444050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657</Words>
  <Application>Microsoft Office PowerPoint</Application>
  <PresentationFormat>Panorámica</PresentationFormat>
  <Paragraphs>96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Grupo de Trabajo Vehículo Conectado y Autónomo</vt:lpstr>
      <vt:lpstr>Contexto Actual</vt:lpstr>
      <vt:lpstr>Del vehículo conectado al vehículo autónomo</vt:lpstr>
      <vt:lpstr>Comunicaciones</vt:lpstr>
      <vt:lpstr>Por qué esta Iniciativa GdT</vt:lpstr>
      <vt:lpstr>Qué objetivos tiene el GdT</vt:lpstr>
      <vt:lpstr>El Vehículo autónomo y 5G</vt:lpstr>
      <vt:lpstr>Ciberseguridad</vt:lpstr>
      <vt:lpstr>Próximos pasos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Grupo de Trabajo Vehículo Conectado y Autónomo</dc:title>
  <dc:creator>Navarro Diez, Mª Isabel</dc:creator>
  <cp:lastModifiedBy>Pascual Alloza, Susana</cp:lastModifiedBy>
  <cp:revision>31</cp:revision>
  <cp:lastPrinted>2019-03-05T16:11:46Z</cp:lastPrinted>
  <dcterms:created xsi:type="dcterms:W3CDTF">2019-03-03T16:14:04Z</dcterms:created>
  <dcterms:modified xsi:type="dcterms:W3CDTF">2019-04-09T08:22:12Z</dcterms:modified>
</cp:coreProperties>
</file>